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10"/>
  </p:notesMasterIdLst>
  <p:handoutMasterIdLst>
    <p:handoutMasterId r:id="rId11"/>
  </p:handoutMasterIdLst>
  <p:sldIdLst>
    <p:sldId id="341" r:id="rId5"/>
    <p:sldId id="363" r:id="rId6"/>
    <p:sldId id="364" r:id="rId7"/>
    <p:sldId id="367" r:id="rId8"/>
    <p:sldId id="368" r:id="rId9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FF"/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627" autoAdjust="0"/>
    <p:restoredTop sz="94679" autoAdjust="0"/>
  </p:normalViewPr>
  <p:slideViewPr>
    <p:cSldViewPr snapToGrid="0">
      <p:cViewPr varScale="1">
        <p:scale>
          <a:sx n="57" d="100"/>
          <a:sy n="57" d="100"/>
        </p:scale>
        <p:origin x="916" y="4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pPr>
                <a:defRPr/>
              </a:pPr>
              <a:t>4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63998676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560387"/>
            <a:ext cx="10515600" cy="1130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2023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1" name="Text Box 14">
            <a:extLst>
              <a:ext uri="{FF2B5EF4-FFF2-40B4-BE49-F238E27FC236}">
                <a16:creationId xmlns:a16="http://schemas.microsoft.com/office/drawing/2014/main" id="{AA2802BD-1B72-4AD1-8184-0FD09960708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33350" y="36513"/>
            <a:ext cx="346658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200" b="1" dirty="0">
                <a:latin typeface="Arial "/>
              </a:rPr>
              <a:t>TSG SA Meeting #SP-102</a:t>
            </a:r>
          </a:p>
          <a:p>
            <a:pPr eaLnBrk="1" hangingPunct="1">
              <a:defRPr/>
            </a:pPr>
            <a:r>
              <a:rPr lang="en-GB" altLang="en-US" sz="1200" b="1" dirty="0">
                <a:latin typeface="Arial "/>
              </a:rPr>
              <a:t>11 - 15 December, 2023, Edinburgh, Scotland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6BFCA172-672F-4297-B767-9F7EDE373F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47887" y="1709738"/>
            <a:ext cx="8300805" cy="2852737"/>
          </a:xfrm>
        </p:spPr>
        <p:txBody>
          <a:bodyPr/>
          <a:lstStyle/>
          <a:p>
            <a:pPr eaLnBrk="1" hangingPunct="1"/>
            <a:r>
              <a:rPr lang="en-GB" dirty="0"/>
              <a:t>Rel-19 SA2 TEIs proposal</a:t>
            </a:r>
            <a:endParaRPr lang="en-GB" altLang="en-US" dirty="0"/>
          </a:p>
        </p:txBody>
      </p:sp>
      <p:sp>
        <p:nvSpPr>
          <p:cNvPr id="5123" name="Text Placeholder 2">
            <a:extLst>
              <a:ext uri="{FF2B5EF4-FFF2-40B4-BE49-F238E27FC236}">
                <a16:creationId xmlns:a16="http://schemas.microsoft.com/office/drawing/2014/main" id="{9FAD3684-801E-4E1E-85EB-F5F3E5D37277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2147888" y="4589463"/>
            <a:ext cx="7886700" cy="1500187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 dirty="0"/>
              <a:t>Vodafone, Telefonica, </a:t>
            </a:r>
            <a:r>
              <a:rPr lang="en-GB" altLang="en-US"/>
              <a:t>DISH Network</a:t>
            </a:r>
            <a:endParaRPr lang="en-GB" altLang="en-US" dirty="0"/>
          </a:p>
        </p:txBody>
      </p:sp>
      <p:sp>
        <p:nvSpPr>
          <p:cNvPr id="3" name="Text Box 14">
            <a:extLst>
              <a:ext uri="{FF2B5EF4-FFF2-40B4-BE49-F238E27FC236}">
                <a16:creationId xmlns:a16="http://schemas.microsoft.com/office/drawing/2014/main" id="{8FFF41EB-26AD-6D7E-3406-28294EF6770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187963" y="67469"/>
            <a:ext cx="2224452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en-GB" altLang="en-US" sz="1200" b="1" dirty="0">
                <a:latin typeface="Arial "/>
              </a:rPr>
              <a:t>	</a:t>
            </a:r>
            <a:r>
              <a:rPr lang="en-GB" altLang="en-US" sz="1400" b="1" dirty="0">
                <a:solidFill>
                  <a:srgbClr val="0000FF"/>
                </a:solidFill>
                <a:latin typeface="Arial "/>
              </a:rPr>
              <a:t>SP-231639</a:t>
            </a:r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39BD4D34-87E7-4105-B586-4767AFA2F0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Current SA2 work plan (Dec’23)</a:t>
            </a:r>
            <a:endParaRPr lang="en-GB" altLang="en-US" dirty="0"/>
          </a:p>
        </p:txBody>
      </p:sp>
      <p:sp>
        <p:nvSpPr>
          <p:cNvPr id="6147" name="Content Placeholder 2">
            <a:extLst>
              <a:ext uri="{FF2B5EF4-FFF2-40B4-BE49-F238E27FC236}">
                <a16:creationId xmlns:a16="http://schemas.microsoft.com/office/drawing/2014/main" id="{33CFEE74-7B51-47B2-8BC9-945D38E983E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70229"/>
            <a:ext cx="10515600" cy="4351338"/>
          </a:xfrm>
        </p:spPr>
        <p:txBody>
          <a:bodyPr/>
          <a:lstStyle/>
          <a:p>
            <a:r>
              <a:rPr lang="en-GB" dirty="0"/>
              <a:t>156 TUs were planned for Rel-19 work</a:t>
            </a:r>
          </a:p>
          <a:p>
            <a:pPr lvl="1"/>
            <a:r>
              <a:rPr lang="en-GB" dirty="0"/>
              <a:t>116 TUs planned from Feb-24 to Dec-24</a:t>
            </a:r>
          </a:p>
          <a:p>
            <a:pPr lvl="1"/>
            <a:r>
              <a:rPr lang="en-GB" dirty="0"/>
              <a:t>9.25 TUs have been consumed until now for SID work (plus 15 for preparation) </a:t>
            </a:r>
          </a:p>
          <a:p>
            <a:endParaRPr lang="en-GB" dirty="0"/>
          </a:p>
          <a:p>
            <a:r>
              <a:rPr lang="en-GB" dirty="0"/>
              <a:t>Plan on TEI-19 also published</a:t>
            </a:r>
          </a:p>
          <a:p>
            <a:pPr lvl="1"/>
            <a:r>
              <a:rPr lang="en-US" dirty="0"/>
              <a:t>12 Maximum TU’s proposed for TEI19</a:t>
            </a:r>
          </a:p>
          <a:p>
            <a:pPr lvl="1"/>
            <a:r>
              <a:rPr lang="en-US" dirty="0"/>
              <a:t>12 TEI’s maximum for Release 19</a:t>
            </a:r>
          </a:p>
          <a:p>
            <a:pPr lvl="1"/>
            <a:r>
              <a:rPr lang="en-US" altLang="en-US" dirty="0"/>
              <a:t>Latest date for TEI19 Feb24</a:t>
            </a:r>
          </a:p>
        </p:txBody>
      </p:sp>
    </p:spTree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Principles on contents</a:t>
            </a:r>
            <a:endParaRPr lang="en-GB" altLang="en-US" dirty="0"/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8B215120-9330-4C24-86C0-93DB3C460B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7630" y="1767875"/>
            <a:ext cx="11196058" cy="4180539"/>
          </a:xfrm>
        </p:spPr>
        <p:txBody>
          <a:bodyPr/>
          <a:lstStyle/>
          <a:p>
            <a:r>
              <a:rPr lang="en-GB" sz="2400" dirty="0"/>
              <a:t>Rel-19 should not overload SA2 as in Rel-18</a:t>
            </a:r>
          </a:p>
          <a:p>
            <a:r>
              <a:rPr lang="en-GB" sz="2400" dirty="0"/>
              <a:t>Max number of TUs per SID/WID below 14 with number of SID/WID around 14</a:t>
            </a:r>
          </a:p>
          <a:p>
            <a:pPr lvl="1"/>
            <a:r>
              <a:rPr lang="en-GB" sz="2000" dirty="0"/>
              <a:t>Substantial operator support must be mandatory for SIDs/WIDs and WTs</a:t>
            </a:r>
          </a:p>
          <a:p>
            <a:r>
              <a:rPr lang="en-GB" sz="2400" dirty="0"/>
              <a:t>A minimum of 15, max of 20 TUs must be allocated as TEIs address operational and regulatory issues that operators need to resolve</a:t>
            </a:r>
          </a:p>
          <a:p>
            <a:pPr lvl="1"/>
            <a:r>
              <a:rPr lang="en-GB" sz="2000" dirty="0"/>
              <a:t>12 TEI TU’s is not seen as feasible number to address all foreseen needs</a:t>
            </a:r>
          </a:p>
          <a:p>
            <a:pPr lvl="1"/>
            <a:r>
              <a:rPr lang="en-GB" sz="2000" dirty="0"/>
              <a:t>This reduces the time available for SIDs/WIDs in 5 to 10 TUs</a:t>
            </a:r>
          </a:p>
          <a:p>
            <a:r>
              <a:rPr lang="en-GB" sz="2400" dirty="0"/>
              <a:t>It can be seen from the submitted SIDs/WIDs that there is little operator interest in a large number of Rel-19 features, while it is anticipated a high operator interest per TU (&gt;1) for the TEI 19 features (see next slide).</a:t>
            </a:r>
            <a:endParaRPr lang="en-US" altLang="en-US" sz="2000" dirty="0"/>
          </a:p>
          <a:p>
            <a:r>
              <a:rPr lang="en-GB" sz="2400" dirty="0"/>
              <a:t>Operators agree as well that TEI’s submission cannot be restricted for submission at one specific approval time</a:t>
            </a:r>
          </a:p>
        </p:txBody>
      </p:sp>
    </p:spTree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62903D-CA00-E978-472F-F8A35E01EC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Current TEI-19 proposals</a:t>
            </a:r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289EE7FC-568C-679D-DC5E-5BEF5DE2960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33088164"/>
              </p:ext>
            </p:extLst>
          </p:nvPr>
        </p:nvGraphicFramePr>
        <p:xfrm>
          <a:off x="211757" y="1771049"/>
          <a:ext cx="5601901" cy="4615879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474719">
                  <a:extLst>
                    <a:ext uri="{9D8B030D-6E8A-4147-A177-3AD203B41FA5}">
                      <a16:colId xmlns:a16="http://schemas.microsoft.com/office/drawing/2014/main" val="984691303"/>
                    </a:ext>
                  </a:extLst>
                </a:gridCol>
                <a:gridCol w="619620">
                  <a:extLst>
                    <a:ext uri="{9D8B030D-6E8A-4147-A177-3AD203B41FA5}">
                      <a16:colId xmlns:a16="http://schemas.microsoft.com/office/drawing/2014/main" val="2519393077"/>
                    </a:ext>
                  </a:extLst>
                </a:gridCol>
                <a:gridCol w="834444">
                  <a:extLst>
                    <a:ext uri="{9D8B030D-6E8A-4147-A177-3AD203B41FA5}">
                      <a16:colId xmlns:a16="http://schemas.microsoft.com/office/drawing/2014/main" val="785702208"/>
                    </a:ext>
                  </a:extLst>
                </a:gridCol>
                <a:gridCol w="673118">
                  <a:extLst>
                    <a:ext uri="{9D8B030D-6E8A-4147-A177-3AD203B41FA5}">
                      <a16:colId xmlns:a16="http://schemas.microsoft.com/office/drawing/2014/main" val="3477793015"/>
                    </a:ext>
                  </a:extLst>
                </a:gridCol>
              </a:tblGrid>
              <a:tr h="364742">
                <a:tc>
                  <a:txBody>
                    <a:bodyPr/>
                    <a:lstStyle/>
                    <a:p>
                      <a:pPr algn="l" fontAlgn="ctr"/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TUs</a:t>
                      </a:r>
                    </a:p>
                  </a:txBody>
                  <a:tcPr marL="0" marR="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Operators support</a:t>
                      </a:r>
                    </a:p>
                  </a:txBody>
                  <a:tcPr marL="0" marR="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Operator per TU</a:t>
                      </a:r>
                    </a:p>
                  </a:txBody>
                  <a:tcPr marL="0" marR="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7397501"/>
                  </a:ext>
                </a:extLst>
              </a:tr>
              <a:tr h="310145">
                <a:tc>
                  <a:txBody>
                    <a:bodyPr/>
                    <a:lstStyle/>
                    <a:p>
                      <a:pPr algn="l" fontAlgn="ctr"/>
                      <a:r>
                        <a:rPr lang="en-GB" sz="1200" u="none" strike="noStrike" dirty="0">
                          <a:effectLst/>
                        </a:rPr>
                        <a:t>RVAS_ARCH 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u="none" strike="noStrike">
                          <a:effectLst/>
                        </a:rPr>
                        <a:t>1.5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u="none" strike="noStrike">
                          <a:effectLst/>
                        </a:rPr>
                        <a:t>8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u="none" strike="noStrike" dirty="0">
                          <a:effectLst/>
                        </a:rPr>
                        <a:t>&gt;&gt;1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3136787457"/>
                  </a:ext>
                </a:extLst>
              </a:tr>
              <a:tr h="310145">
                <a:tc>
                  <a:txBody>
                    <a:bodyPr/>
                    <a:lstStyle/>
                    <a:p>
                      <a:pPr algn="l" fontAlgn="ctr"/>
                      <a:r>
                        <a:rPr lang="en-GB" sz="1200" u="none" strike="noStrike" dirty="0">
                          <a:effectLst/>
                        </a:rPr>
                        <a:t>NETSHARE 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u="none" strike="noStrike" dirty="0">
                          <a:effectLst/>
                        </a:rPr>
                        <a:t>?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u="none" strike="noStrike">
                          <a:effectLst/>
                        </a:rPr>
                        <a:t>7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u="none" strike="noStrike" dirty="0">
                          <a:effectLst/>
                        </a:rPr>
                        <a:t>?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3412697628"/>
                  </a:ext>
                </a:extLst>
              </a:tr>
              <a:tr h="310145">
                <a:tc>
                  <a:txBody>
                    <a:bodyPr/>
                    <a:lstStyle/>
                    <a:p>
                      <a:pPr algn="l" fontAlgn="ctr"/>
                      <a:r>
                        <a:rPr lang="en-GB" sz="1200" u="none" strike="noStrike" dirty="0">
                          <a:effectLst/>
                        </a:rPr>
                        <a:t>Time distribution in EPS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u="none" strike="noStrike">
                          <a:effectLst/>
                        </a:rPr>
                        <a:t>0.25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u="none" strike="noStrike">
                          <a:effectLst/>
                        </a:rPr>
                        <a:t>1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u="none" strike="noStrike" dirty="0">
                          <a:effectLst/>
                        </a:rPr>
                        <a:t>&gt;&gt;1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2693512588"/>
                  </a:ext>
                </a:extLst>
              </a:tr>
              <a:tr h="310145">
                <a:tc>
                  <a:txBody>
                    <a:bodyPr/>
                    <a:lstStyle/>
                    <a:p>
                      <a:pPr algn="l" fontAlgn="ctr"/>
                      <a:r>
                        <a:rPr lang="en-GB" sz="1200" u="none" strike="noStrike" dirty="0">
                          <a:effectLst/>
                        </a:rPr>
                        <a:t>Emergency SMS over IMS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u="none" strike="noStrike">
                          <a:effectLst/>
                        </a:rPr>
                        <a:t>2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u="none" strike="noStrike">
                          <a:effectLst/>
                        </a:rPr>
                        <a:t>4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u="none" strike="noStrike" dirty="0">
                          <a:effectLst/>
                        </a:rPr>
                        <a:t>&gt;1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70470929"/>
                  </a:ext>
                </a:extLst>
              </a:tr>
              <a:tr h="310145"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u="none" strike="noStrike" dirty="0">
                          <a:effectLst/>
                        </a:rPr>
                        <a:t>5GC support for IoT NTN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u="none" strike="noStrike">
                          <a:effectLst/>
                        </a:rPr>
                        <a:t>?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u="none" strike="noStrike">
                          <a:effectLst/>
                        </a:rPr>
                        <a:t>1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u="none" strike="noStrike" dirty="0">
                          <a:effectLst/>
                        </a:rPr>
                        <a:t>?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533229886"/>
                  </a:ext>
                </a:extLst>
              </a:tr>
              <a:tr h="310145"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u="none" strike="noStrike" dirty="0">
                          <a:effectLst/>
                        </a:rPr>
                        <a:t>Different domain access via single PDU session 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u="none" strike="noStrike">
                          <a:effectLst/>
                        </a:rPr>
                        <a:t>1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u="none" strike="noStrike">
                          <a:effectLst/>
                        </a:rPr>
                        <a:t>1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u="none" strike="noStrike" dirty="0">
                          <a:effectLst/>
                        </a:rPr>
                        <a:t>=1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832461650"/>
                  </a:ext>
                </a:extLst>
              </a:tr>
              <a:tr h="310145"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u="none" strike="noStrike" dirty="0">
                          <a:effectLst/>
                        </a:rPr>
                        <a:t>Per-subscriber VLAN instructions from UDM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u="none" strike="noStrike">
                          <a:effectLst/>
                        </a:rPr>
                        <a:t>0.25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?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2133186918"/>
                  </a:ext>
                </a:extLst>
              </a:tr>
              <a:tr h="364742"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u="none" strike="noStrike" dirty="0">
                          <a:effectLst/>
                        </a:rPr>
                        <a:t>Enhancing NEF Parameter Provisioning procedure with static UE IP address and UP security policy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u="none" strike="noStrike">
                          <a:effectLst/>
                        </a:rPr>
                        <a:t>0.5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?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420836853"/>
                  </a:ext>
                </a:extLst>
              </a:tr>
              <a:tr h="364742"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u="none" strike="noStrike" dirty="0">
                          <a:effectLst/>
                        </a:rPr>
                        <a:t>5GS enhancement on QoS monitoring capability negotiation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u="none" strike="noStrike">
                          <a:effectLst/>
                        </a:rPr>
                        <a:t>0.5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u="none" strike="noStrike">
                          <a:effectLst/>
                        </a:rPr>
                        <a:t>1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u="none" strike="noStrike" dirty="0">
                          <a:effectLst/>
                        </a:rPr>
                        <a:t>&gt;1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3157846301"/>
                  </a:ext>
                </a:extLst>
              </a:tr>
              <a:tr h="310145"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u="none" strike="noStrike" dirty="0">
                          <a:effectLst/>
                        </a:rPr>
                        <a:t>Minimize the number of Policy Associations 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u="none" strike="noStrike">
                          <a:effectLst/>
                        </a:rPr>
                        <a:t>1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u="none" strike="noStrike">
                          <a:effectLst/>
                        </a:rPr>
                        <a:t>2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u="none" strike="noStrike" dirty="0">
                          <a:effectLst/>
                        </a:rPr>
                        <a:t>&gt;1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2921434490"/>
                  </a:ext>
                </a:extLst>
              </a:tr>
              <a:tr h="364742"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u="none" strike="noStrike" dirty="0">
                          <a:effectLst/>
                        </a:rPr>
                        <a:t> </a:t>
                      </a:r>
                      <a:r>
                        <a:rPr lang="en-GB" sz="1200" u="none" strike="noStrike" dirty="0" err="1">
                          <a:effectLst/>
                        </a:rPr>
                        <a:t>SLUPiR</a:t>
                      </a:r>
                      <a:r>
                        <a:rPr lang="en-GB" sz="1200" u="none" strike="noStrike" dirty="0">
                          <a:effectLst/>
                        </a:rPr>
                        <a:t> Spending Limits for UE Policies in Roaming scenario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u="none" strike="noStrike">
                          <a:effectLst/>
                        </a:rPr>
                        <a:t>0.5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u="none" strike="noStrike">
                          <a:effectLst/>
                        </a:rPr>
                        <a:t>2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u="none" strike="noStrike" dirty="0">
                          <a:effectLst/>
                        </a:rPr>
                        <a:t>&gt;&gt;1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798109395"/>
                  </a:ext>
                </a:extLst>
              </a:tr>
              <a:tr h="310145"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u="none" strike="noStrike" dirty="0">
                          <a:effectLst/>
                        </a:rPr>
                        <a:t>Adding support for Roaming UEs to receive 5MBS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u="none" strike="noStrike">
                          <a:effectLst/>
                        </a:rPr>
                        <a:t>?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?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u="none" strike="noStrike" dirty="0">
                          <a:effectLst/>
                        </a:rPr>
                        <a:t>?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433202515"/>
                  </a:ext>
                </a:extLst>
              </a:tr>
              <a:tr h="361534"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u="none" strike="noStrike" dirty="0" err="1">
                          <a:effectLst/>
                        </a:rPr>
                        <a:t>TPlmnNfSel</a:t>
                      </a:r>
                      <a:r>
                        <a:rPr lang="en-GB" sz="1200" u="none" strike="noStrike" dirty="0">
                          <a:effectLst/>
                        </a:rPr>
                        <a:t>; NF discovery and selection by target PLMN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u="none" strike="noStrike" dirty="0">
                          <a:effectLst/>
                        </a:rPr>
                        <a:t>0.5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?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598443229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224ADAA-E575-66B2-0DC9-8762B6F0964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58574105"/>
              </p:ext>
            </p:extLst>
          </p:nvPr>
        </p:nvGraphicFramePr>
        <p:xfrm>
          <a:off x="5868262" y="1771050"/>
          <a:ext cx="5601902" cy="461181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488989">
                  <a:extLst>
                    <a:ext uri="{9D8B030D-6E8A-4147-A177-3AD203B41FA5}">
                      <a16:colId xmlns:a16="http://schemas.microsoft.com/office/drawing/2014/main" val="984691303"/>
                    </a:ext>
                  </a:extLst>
                </a:gridCol>
                <a:gridCol w="766115">
                  <a:extLst>
                    <a:ext uri="{9D8B030D-6E8A-4147-A177-3AD203B41FA5}">
                      <a16:colId xmlns:a16="http://schemas.microsoft.com/office/drawing/2014/main" val="2519393077"/>
                    </a:ext>
                  </a:extLst>
                </a:gridCol>
                <a:gridCol w="673399">
                  <a:extLst>
                    <a:ext uri="{9D8B030D-6E8A-4147-A177-3AD203B41FA5}">
                      <a16:colId xmlns:a16="http://schemas.microsoft.com/office/drawing/2014/main" val="3477793015"/>
                    </a:ext>
                  </a:extLst>
                </a:gridCol>
                <a:gridCol w="673399">
                  <a:extLst>
                    <a:ext uri="{9D8B030D-6E8A-4147-A177-3AD203B41FA5}">
                      <a16:colId xmlns:a16="http://schemas.microsoft.com/office/drawing/2014/main" val="3317072699"/>
                    </a:ext>
                  </a:extLst>
                </a:gridCol>
              </a:tblGrid>
              <a:tr h="362992">
                <a:tc>
                  <a:txBody>
                    <a:bodyPr/>
                    <a:lstStyle/>
                    <a:p>
                      <a:pPr algn="l" fontAlgn="ctr"/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TUs</a:t>
                      </a:r>
                    </a:p>
                  </a:txBody>
                  <a:tcPr marL="0" marR="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Operators support</a:t>
                      </a:r>
                    </a:p>
                  </a:txBody>
                  <a:tcPr marL="0" marR="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Operator per TU</a:t>
                      </a:r>
                    </a:p>
                  </a:txBody>
                  <a:tcPr marL="0" marR="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25221325"/>
                  </a:ext>
                </a:extLst>
              </a:tr>
              <a:tr h="315249">
                <a:tc>
                  <a:txBody>
                    <a:bodyPr/>
                    <a:lstStyle/>
                    <a:p>
                      <a:pPr algn="l" fontAlgn="ctr"/>
                      <a:r>
                        <a:rPr lang="en-GB" sz="1200" u="none" strike="noStrike" dirty="0" err="1">
                          <a:effectLst/>
                        </a:rPr>
                        <a:t>TPlmnNfSel</a:t>
                      </a:r>
                      <a:r>
                        <a:rPr lang="en-GB" sz="1200" u="none" strike="noStrike" dirty="0">
                          <a:effectLst/>
                        </a:rPr>
                        <a:t>; (Re)selection of target NF in target PLMN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u="none" strike="noStrike">
                          <a:effectLst/>
                        </a:rPr>
                        <a:t>0.5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?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3136787457"/>
                  </a:ext>
                </a:extLst>
              </a:tr>
              <a:tr h="266905"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u="none" strike="noStrike" dirty="0">
                          <a:effectLst/>
                        </a:rPr>
                        <a:t>UE requested URSP provisioning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u="none" strike="noStrike">
                          <a:effectLst/>
                        </a:rPr>
                        <a:t>0.5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?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u="none" strike="noStrike" dirty="0">
                          <a:effectLst/>
                        </a:rPr>
                        <a:t> 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3412697628"/>
                  </a:ext>
                </a:extLst>
              </a:tr>
              <a:tr h="260157">
                <a:tc>
                  <a:txBody>
                    <a:bodyPr/>
                    <a:lstStyle/>
                    <a:p>
                      <a:pPr algn="l" fontAlgn="ctr"/>
                      <a:r>
                        <a:rPr lang="en-GB" sz="1200" u="none" strike="noStrike" dirty="0">
                          <a:effectLst/>
                        </a:rPr>
                        <a:t>Enhancement of Network Slicing Phase 4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u="none" strike="noStrike">
                          <a:effectLst/>
                        </a:rPr>
                        <a:t>0.5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?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u="none" strike="noStrike" dirty="0">
                          <a:effectLst/>
                        </a:rPr>
                        <a:t> 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2693512588"/>
                  </a:ext>
                </a:extLst>
              </a:tr>
              <a:tr h="236453">
                <a:tc>
                  <a:txBody>
                    <a:bodyPr/>
                    <a:lstStyle/>
                    <a:p>
                      <a:pPr algn="l" fontAlgn="ctr"/>
                      <a:r>
                        <a:rPr lang="en-GB" sz="1200" u="none" strike="noStrike" dirty="0">
                          <a:effectLst/>
                        </a:rPr>
                        <a:t>Per packet QoS monitoring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u="none" strike="noStrike" dirty="0">
                          <a:effectLst/>
                        </a:rPr>
                        <a:t>1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?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u="none" strike="noStrike" dirty="0">
                          <a:effectLst/>
                        </a:rPr>
                        <a:t> 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70470929"/>
                  </a:ext>
                </a:extLst>
              </a:tr>
              <a:tr h="285928">
                <a:tc>
                  <a:txBody>
                    <a:bodyPr/>
                    <a:lstStyle/>
                    <a:p>
                      <a:pPr algn="l" fontAlgn="ctr"/>
                      <a:r>
                        <a:rPr lang="en-GB" sz="1200" u="none" strike="noStrike" dirty="0">
                          <a:effectLst/>
                        </a:rPr>
                        <a:t>Remote UE accessing services provided by PIN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u="none" strike="noStrike" dirty="0">
                          <a:effectLst/>
                        </a:rPr>
                        <a:t>1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?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u="none" strike="noStrike" dirty="0">
                          <a:effectLst/>
                        </a:rPr>
                        <a:t> 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533229886"/>
                  </a:ext>
                </a:extLst>
              </a:tr>
              <a:tr h="278403">
                <a:tc>
                  <a:txBody>
                    <a:bodyPr/>
                    <a:lstStyle/>
                    <a:p>
                      <a:pPr algn="l" fontAlgn="ctr"/>
                      <a:r>
                        <a:rPr lang="en-GB" sz="1200" u="none" strike="noStrike" dirty="0">
                          <a:effectLst/>
                        </a:rPr>
                        <a:t>Enhancing Network Failure Tolerance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u="none" strike="noStrike" dirty="0">
                          <a:effectLst/>
                        </a:rPr>
                        <a:t>?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u="none" strike="noStrike" dirty="0">
                          <a:effectLst/>
                        </a:rPr>
                        <a:t>1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&gt;=1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832461650"/>
                  </a:ext>
                </a:extLst>
              </a:tr>
              <a:tr h="362992">
                <a:tc>
                  <a:txBody>
                    <a:bodyPr/>
                    <a:lstStyle/>
                    <a:p>
                      <a:pPr algn="l" fontAlgn="ctr"/>
                      <a:r>
                        <a:rPr lang="en-GB" sz="1200" u="none" strike="noStrike" dirty="0">
                          <a:effectLst/>
                        </a:rPr>
                        <a:t>Common EAS discovery and common DNAI determination for roaming UE 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u="none" strike="noStrike" dirty="0">
                          <a:effectLst/>
                        </a:rPr>
                        <a:t>1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u="none" strike="noStrike" dirty="0">
                          <a:effectLst/>
                        </a:rPr>
                        <a:t>1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u="none" strike="noStrike" dirty="0">
                          <a:effectLst/>
                        </a:rPr>
                        <a:t>=1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2215016100"/>
                  </a:ext>
                </a:extLst>
              </a:tr>
              <a:tr h="362992">
                <a:tc>
                  <a:txBody>
                    <a:bodyPr/>
                    <a:lstStyle/>
                    <a:p>
                      <a:pPr algn="l" fontAlgn="ctr"/>
                      <a:r>
                        <a:rPr lang="en-GB" sz="1200" u="none" strike="noStrike" dirty="0">
                          <a:effectLst/>
                        </a:rPr>
                        <a:t>Adding support for IP and Ethernet traffic to MPQUIC steering function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u="none" strike="noStrike" dirty="0">
                          <a:effectLst/>
                        </a:rPr>
                        <a:t>?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u="none" strike="noStrike" dirty="0">
                          <a:effectLst/>
                        </a:rPr>
                        <a:t>?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u="none" strike="noStrike" dirty="0">
                          <a:effectLst/>
                        </a:rPr>
                        <a:t>?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2133186918"/>
                  </a:ext>
                </a:extLst>
              </a:tr>
              <a:tr h="249767">
                <a:tc>
                  <a:txBody>
                    <a:bodyPr/>
                    <a:lstStyle/>
                    <a:p>
                      <a:pPr algn="l" fontAlgn="ctr"/>
                      <a:r>
                        <a:rPr lang="en-GB" sz="1200" u="none" strike="noStrike" dirty="0">
                          <a:effectLst/>
                        </a:rPr>
                        <a:t>UE Data Credit Information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u="none" strike="noStrike" dirty="0">
                          <a:effectLst/>
                        </a:rPr>
                        <a:t>?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u="none" strike="noStrike" dirty="0">
                          <a:effectLst/>
                        </a:rPr>
                        <a:t>?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u="none" strike="noStrike" dirty="0">
                          <a:effectLst/>
                        </a:rPr>
                        <a:t>?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420836853"/>
                  </a:ext>
                </a:extLst>
              </a:tr>
              <a:tr h="248305">
                <a:tc>
                  <a:txBody>
                    <a:bodyPr/>
                    <a:lstStyle/>
                    <a:p>
                      <a:pPr algn="l" fontAlgn="ctr"/>
                      <a:r>
                        <a:rPr lang="en-GB" sz="1200" u="none" strike="noStrike" dirty="0">
                          <a:effectLst/>
                        </a:rPr>
                        <a:t>NSSAA support in EPS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u="none" strike="noStrike" dirty="0">
                          <a:effectLst/>
                        </a:rPr>
                        <a:t>1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u="none" strike="noStrike" dirty="0">
                          <a:effectLst/>
                        </a:rPr>
                        <a:t>?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u="none" strike="noStrike" dirty="0">
                          <a:effectLst/>
                        </a:rPr>
                        <a:t> 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3157846301"/>
                  </a:ext>
                </a:extLst>
              </a:tr>
              <a:tr h="248304">
                <a:tc>
                  <a:txBody>
                    <a:bodyPr/>
                    <a:lstStyle/>
                    <a:p>
                      <a:pPr algn="l" fontAlgn="ctr"/>
                      <a:r>
                        <a:rPr lang="en-GB" sz="1200" u="none" strike="noStrike" dirty="0">
                          <a:effectLst/>
                        </a:rPr>
                        <a:t>Per UE S-NSSAI priority awareness in the 5GS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u="none" strike="noStrike" dirty="0">
                          <a:effectLst/>
                        </a:rPr>
                        <a:t>1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u="none" strike="noStrike" dirty="0">
                          <a:effectLst/>
                        </a:rPr>
                        <a:t>?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u="none" strike="noStrike" dirty="0">
                          <a:effectLst/>
                        </a:rPr>
                        <a:t> 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2921434490"/>
                  </a:ext>
                </a:extLst>
              </a:tr>
              <a:tr h="240780">
                <a:tc>
                  <a:txBody>
                    <a:bodyPr/>
                    <a:lstStyle/>
                    <a:p>
                      <a:pPr algn="l" fontAlgn="ctr"/>
                      <a:r>
                        <a:rPr lang="en-GB" sz="1200" u="none" strike="noStrike" dirty="0">
                          <a:effectLst/>
                        </a:rPr>
                        <a:t>DSCP Marking in the UL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u="none" strike="noStrike" dirty="0">
                          <a:effectLst/>
                        </a:rPr>
                        <a:t>1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u="none" strike="noStrike" dirty="0">
                          <a:effectLst/>
                        </a:rPr>
                        <a:t>?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u="none" strike="noStrike" dirty="0">
                          <a:effectLst/>
                        </a:rPr>
                        <a:t> 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798109395"/>
                  </a:ext>
                </a:extLst>
              </a:tr>
              <a:tr h="362992">
                <a:tc>
                  <a:txBody>
                    <a:bodyPr/>
                    <a:lstStyle/>
                    <a:p>
                      <a:pPr algn="l" fontAlgn="ctr"/>
                      <a:r>
                        <a:rPr lang="en-GB" sz="1200" u="none" strike="noStrike" dirty="0">
                          <a:effectLst/>
                        </a:rPr>
                        <a:t>Enhancing Emergency capability when CS is not supported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u="none" strike="noStrike" dirty="0">
                          <a:effectLst/>
                        </a:rPr>
                        <a:t>1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u="none" strike="noStrike" dirty="0">
                          <a:effectLst/>
                        </a:rPr>
                        <a:t>1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u="none" strike="noStrike" dirty="0">
                          <a:effectLst/>
                        </a:rPr>
                        <a:t>=1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433202515"/>
                  </a:ext>
                </a:extLst>
              </a:tr>
              <a:tr h="518521">
                <a:tc>
                  <a:txBody>
                    <a:bodyPr/>
                    <a:lstStyle/>
                    <a:p>
                      <a:pPr algn="l" fontAlgn="ctr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Support of ATSSS and Aggregation of all Traffic Types by single MPDCCP based Steering functionality</a:t>
                      </a:r>
                    </a:p>
                  </a:txBody>
                  <a:tcPr marL="0" marR="0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&gt;&gt;1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361876541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03182362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Summary</a:t>
            </a:r>
            <a:endParaRPr lang="en-GB" altLang="en-US" dirty="0"/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8B215120-9330-4C24-86C0-93DB3C460B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8264" y="1848052"/>
            <a:ext cx="10615258" cy="4242285"/>
          </a:xfrm>
        </p:spPr>
        <p:txBody>
          <a:bodyPr/>
          <a:lstStyle/>
          <a:p>
            <a:endParaRPr lang="en-GB" sz="2400" dirty="0"/>
          </a:p>
          <a:p>
            <a:r>
              <a:rPr lang="en-GB" sz="2400" dirty="0"/>
              <a:t>Substantial operator support must be mandatory for SIDs/WIDs and WTs</a:t>
            </a:r>
          </a:p>
          <a:p>
            <a:r>
              <a:rPr lang="en-GB" sz="2400" dirty="0"/>
              <a:t>Maximum TUs for Rel-19 planning should be between 106 and 111 TUs to accommodate a range of TEIs as needed by operators operational or other needs</a:t>
            </a:r>
          </a:p>
          <a:p>
            <a:r>
              <a:rPr lang="en-GB" sz="2400" dirty="0"/>
              <a:t>A minimum of 15, max of 20 TUs must be allocated to TEIs</a:t>
            </a:r>
          </a:p>
          <a:p>
            <a:r>
              <a:rPr lang="en-GB" sz="2400" dirty="0"/>
              <a:t>TEI’s submission shall be extended beyond Feb24</a:t>
            </a:r>
          </a:p>
        </p:txBody>
      </p:sp>
    </p:spTree>
    <p:extLst>
      <p:ext uri="{BB962C8B-B14F-4D97-AF65-F5344CB8AC3E}">
        <p14:creationId xmlns:p14="http://schemas.microsoft.com/office/powerpoint/2010/main" val="98036157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13BEEBA675044A96DE28BDD893E607" ma:contentTypeVersion="13" ma:contentTypeDescription="Create a new document." ma:contentTypeScope="" ma:versionID="128a8422487fc329a7dc26f28cf6102c">
  <xsd:schema xmlns:xsd="http://www.w3.org/2001/XMLSchema" xmlns:xs="http://www.w3.org/2001/XMLSchema" xmlns:p="http://schemas.microsoft.com/office/2006/metadata/properties" xmlns:ns3="679a257e-872f-4c98-9e8a-0a9c104f72cd" xmlns:ns4="280d8efa-eff2-4910-88d2-79ca146720c4" targetNamespace="http://schemas.microsoft.com/office/2006/metadata/properties" ma:root="true" ma:fieldsID="5ee17176e517ccea8510c39d83da9bad" ns3:_="" ns4:_="">
    <xsd:import namespace="679a257e-872f-4c98-9e8a-0a9c104f72cd"/>
    <xsd:import namespace="280d8efa-eff2-4910-88d2-79ca146720c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79a257e-872f-4c98-9e8a-0a9c104f72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0d8efa-eff2-4910-88d2-79ca146720c4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35CA3727-A4EB-4398-9783-D0148B061093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BD6692E6-AFB4-4AE6-8E62-2D7692F0CE7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79a257e-872f-4c98-9e8a-0a9c104f72cd"/>
    <ds:schemaRef ds:uri="280d8efa-eff2-4910-88d2-79ca146720c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579</Words>
  <Application>Microsoft Office PowerPoint</Application>
  <PresentationFormat>Widescreen</PresentationFormat>
  <Paragraphs>139</Paragraphs>
  <Slides>5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1" baseType="lpstr">
      <vt:lpstr>Arial</vt:lpstr>
      <vt:lpstr>Arial </vt:lpstr>
      <vt:lpstr>Calibri</vt:lpstr>
      <vt:lpstr>Calibri Light</vt:lpstr>
      <vt:lpstr>Times New Roman</vt:lpstr>
      <vt:lpstr>Office Theme</vt:lpstr>
      <vt:lpstr>Rel-19 SA2 TEIs proposal</vt:lpstr>
      <vt:lpstr>Current SA2 work plan (Dec’23)</vt:lpstr>
      <vt:lpstr>Principles on contents</vt:lpstr>
      <vt:lpstr>Current TEI-19 proposals</vt:lpstr>
      <vt:lpstr>Summary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Susana, Vodafone</cp:lastModifiedBy>
  <cp:revision>614</cp:revision>
  <dcterms:created xsi:type="dcterms:W3CDTF">2010-02-05T13:52:04Z</dcterms:created>
  <dcterms:modified xsi:type="dcterms:W3CDTF">2023-12-06T17:52:13Z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0x010100BB13BEEBA675044A96DE28BDD893E607</vt:lpwstr>
  </property>
  <property fmtid="{D5CDD505-2E9C-101B-9397-08002B2CF9AE}" pid="3" name="MSIP_Label_17da11e7-ad83-4459-98c6-12a88e2eac78_Enabled">
    <vt:lpwstr>true</vt:lpwstr>
  </property>
  <property fmtid="{D5CDD505-2E9C-101B-9397-08002B2CF9AE}" pid="4" name="MSIP_Label_17da11e7-ad83-4459-98c6-12a88e2eac78_SetDate">
    <vt:lpwstr>2023-12-06T15:28:22Z</vt:lpwstr>
  </property>
  <property fmtid="{D5CDD505-2E9C-101B-9397-08002B2CF9AE}" pid="5" name="MSIP_Label_17da11e7-ad83-4459-98c6-12a88e2eac78_Method">
    <vt:lpwstr>Privileged</vt:lpwstr>
  </property>
  <property fmtid="{D5CDD505-2E9C-101B-9397-08002B2CF9AE}" pid="6" name="MSIP_Label_17da11e7-ad83-4459-98c6-12a88e2eac78_Name">
    <vt:lpwstr>17da11e7-ad83-4459-98c6-12a88e2eac78</vt:lpwstr>
  </property>
  <property fmtid="{D5CDD505-2E9C-101B-9397-08002B2CF9AE}" pid="7" name="MSIP_Label_17da11e7-ad83-4459-98c6-12a88e2eac78_SiteId">
    <vt:lpwstr>68283f3b-8487-4c86-adb3-a5228f18b893</vt:lpwstr>
  </property>
  <property fmtid="{D5CDD505-2E9C-101B-9397-08002B2CF9AE}" pid="8" name="MSIP_Label_17da11e7-ad83-4459-98c6-12a88e2eac78_ActionId">
    <vt:lpwstr>523ca014-ee60-43c9-b42b-9ae35925b7bf</vt:lpwstr>
  </property>
  <property fmtid="{D5CDD505-2E9C-101B-9397-08002B2CF9AE}" pid="9" name="MSIP_Label_17da11e7-ad83-4459-98c6-12a88e2eac78_ContentBits">
    <vt:lpwstr>0</vt:lpwstr>
  </property>
</Properties>
</file>